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79" r:id="rId5"/>
    <p:sldId id="280" r:id="rId6"/>
    <p:sldId id="277" r:id="rId7"/>
    <p:sldId id="259" r:id="rId8"/>
    <p:sldId id="261" r:id="rId9"/>
    <p:sldId id="263" r:id="rId10"/>
    <p:sldId id="264" r:id="rId11"/>
    <p:sldId id="262" r:id="rId12"/>
    <p:sldId id="265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8" r:id="rId21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Nikosh" panose="02000000000000000000" pitchFamily="2" charset="0"/>
      <p:regular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SutonnyMJ" pitchFamily="2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NikoshBAN" panose="02000000000000000000" pitchFamily="2" charset="0"/>
      <p:regular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80" autoAdjust="0"/>
  </p:normalViewPr>
  <p:slideViewPr>
    <p:cSldViewPr>
      <p:cViewPr varScale="1">
        <p:scale>
          <a:sx n="71" d="100"/>
          <a:sy n="71" d="100"/>
        </p:scale>
        <p:origin x="13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262F-F1BA-47CC-8127-28B77A375D6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FBD87-ADA0-49E1-B37D-2C9A9FDE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B55AD97-CCB7-4448-9880-6D90686E89F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8E75D0E-392B-458A-80EE-0143DBEE0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6275421-B98D-4C26-ACCB-3F586C41E1FC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8F0580E5-93EE-4FFF-8307-A43D1066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0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4D4662E-4304-41FE-903C-60BE01A78C2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5BEB98F-BE10-4DCA-8241-50CED90A9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6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23ABF6-13FB-4D95-A319-1F0A3665BEC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BFA3798-8BF2-40A5-85B8-FADFEB725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22CE2C-A4B3-4DC7-BF9D-B66636399A74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4BDDACE-9AEF-4115-83D0-4A6AE3C1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4DD9272-B78F-4D53-981D-5D10B39A3C14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9198847-920F-4567-B2BB-FF5096C52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2CB3ECB-7B08-4385-A36A-63E19CA349F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8D49EE63-265D-4366-96B1-6B7970A66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2FB4F13-E464-4697-BA21-FD643412B7E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94169A7-5C57-4B9A-B4A8-C5DA9F512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C758271-7E7D-40A5-9C56-5A00C6E21ADF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F179BAB-DB45-4CDB-9E5A-06EEBF974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88299A7-0E4E-4461-A312-BCB5EBA5871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47CDC37-3E35-4222-BE6D-0BB7E7E33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4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C21BA91-7DFD-46DB-89DB-C1BA76F1BAB4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D6B4B33-9496-46F1-8FB5-211009C84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3B89F93-9883-4F2A-9BC9-8F5478BA8D08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8CADAE">
                    <a:shade val="75000"/>
                  </a:srgbClr>
                </a:solidFill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93A958-D316-47EC-AC44-C9E58FA43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1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3374CC3-C1DB-4A94-8E40-79C6F6307DCD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1C3855A-C4AB-49A9-ABD7-B6E507AB6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A9BAD1-FADC-4776-BDA6-D3CC3524304E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8CADAE">
                    <a:shade val="75000"/>
                  </a:srgbClr>
                </a:solidFill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AB26F52-74AE-428A-8183-9B0EA8269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2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prstClr val="black"/>
              </a:solidFill>
              <a:latin typeface="SutonnyMJ" pitchFamily="2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89D015F-0767-4D90-9ED0-4ACC4CAF92A7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D10C4DF-210A-4B17-A599-42D5E2B61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5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prstClr val="black"/>
              </a:solidFill>
              <a:latin typeface="SutonnyMJ" pitchFamily="2" charset="0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8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C7FAD6C-E759-4D0E-823D-DE08E973DCAD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defTabSz="914400" fontAlgn="base">
              <a:spcBef>
                <a:spcPct val="0"/>
              </a:spcBef>
              <a:spcAft>
                <a:spcPct val="0"/>
              </a:spcAft>
              <a:defRPr b="1" smtClean="0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8B67B86E-D7D8-4BBB-8E9A-19260B19D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4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7F7717-DBD9-4E3B-BB82-27E0856F19E7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5FE93FF-E0E9-4044-8AFE-19AA0D07A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38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5309B6E-2DF2-4660-A573-826740D35897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FFFFFF"/>
                </a:solidFill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C84BC1-D706-433C-96AD-CB67715F4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9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 smtClean="0">
                <a:solidFill>
                  <a:srgbClr val="8CADAE">
                    <a:shade val="75000"/>
                  </a:srgbClr>
                </a:solidFill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80C15B9A-A195-47E9-B243-506D045CD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FA09CED-EF0B-4271-A206-7B7D14B08AC6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4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6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6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C2580A3-D9D7-41EB-A939-B03BD4BBC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78BF434-D2BA-4EF2-9D1A-D1FF0F8698F1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9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A7ED97F-E521-476C-91F7-48423413A45A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BEA6505-5F43-4A2B-820E-FF60C5F72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5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17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4FD1897-60E2-4B0F-886C-C5A93C9A4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8518C72-4B94-44B7-B845-829E2EDE6CF0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6F5E1-6A81-43EA-8B67-7B2BD891F1D8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A61FBD-0B8B-430B-AFB5-CF1FF831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F5B265-547B-4FB6-8E2F-F720FA9671F2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A3BAD8-EFBD-4DC6-8995-01986103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3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EAC022-DB53-4FFC-9214-B4505267A9AF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89526D-9F7B-44DE-A108-116F4FA0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1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B60D9A-C98B-44B6-AD92-FD7BB605B4FF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7A8BD4-DD44-48CD-AD0F-CB2D4C5F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3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BC2D78-28BE-4BF9-B5FE-0FB2B491BBF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4A1A71-4B03-4E7E-B995-45EF269D7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0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B8A13D-260A-4CBF-A9B3-7C95E68DAC8E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AF7F62-ECFE-4241-8CED-DB7E3C5D5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6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BC6ECA-B5C8-4A0A-B923-72140EFA5CA1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5124E-6245-4C73-B165-A851C3FC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63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6C533-AC60-4857-B612-B9540A7E4C5E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DDF135-F7E3-4D07-B6BE-659EF820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12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9875EC-FB61-4CE9-9497-5E5F77A4F8D2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55A15-92B8-40D5-BBCB-E8C62560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0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0DA88F-30F9-4226-8F82-BDD362919535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2CF9E4-E19C-4842-943C-811C899C6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4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F1A450-F60E-4764-A8A5-673E40AED48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3AD3-B20A-4817-B888-A74D0545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1ED8FAD2-DA4D-4AC4-8F56-942D94C32E82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FD8678AC-D0FB-421C-A934-CB6DB16B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792163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defTabSz="7924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smtClean="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031E7D0D-E3A4-4622-A221-7D2EFAF20D68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defTabSz="7924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dirty="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792419">
              <a:defRPr/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defTabSz="7924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smtClean="0">
                <a:solidFill>
                  <a:srgbClr val="8CADAE">
                    <a:shade val="75000"/>
                  </a:srgbClr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7F390AD9-1FB8-4D4F-A7CA-CFBD898E6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27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83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4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902E16B-9B7C-4C5F-82B6-B02D20D6EA1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A74F2B0-60C3-4EFF-BD3F-C9A2CEC56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1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231399" y="3522790"/>
            <a:ext cx="3693401" cy="1253181"/>
          </a:xfrm>
          <a:prstGeom prst="wedgeRoundRectCallout">
            <a:avLst>
              <a:gd name="adj1" fmla="val -68537"/>
              <a:gd name="adj2" fmla="val -107573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85646">
              <a:defRPr/>
            </a:pPr>
            <a:endParaRPr lang="en-US" sz="1266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8936" y="3557589"/>
            <a:ext cx="3433464" cy="12183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385646"/>
            <a:r>
              <a:rPr lang="bn-IN" sz="591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91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51031" y="558071"/>
            <a:ext cx="4144412" cy="3355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3289" y="515724"/>
            <a:ext cx="395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8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1161142"/>
                <a:ext cx="9144000" cy="49748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/>
                  <a:t>নিউক্লিয়ার ফিশনঃ  যে প্রক্রিয়ায় ভারী পরমানুর নিউক্লিয়াস ভেঙ্গে প্রায় সমান ভরের দুইটি নিউক্লিয়াস </a:t>
                </a:r>
                <a:r>
                  <a:rPr lang="bn-BD" sz="2800" dirty="0"/>
                  <a:t>তৈরি </a:t>
                </a:r>
                <a:r>
                  <a:rPr lang="bn-BD" sz="3200" dirty="0"/>
                  <a:t>হয়</a:t>
                </a:r>
                <a:r>
                  <a:rPr lang="bn-BD" sz="2800" dirty="0"/>
                  <a:t> এবং বিপুল পরিমান শক্তি নির্গত হয়, তাকে নিউক্লিয়ার ফিশন বলে</a:t>
                </a:r>
                <a:r>
                  <a:rPr lang="bn-BD" sz="2800" dirty="0" smtClean="0"/>
                  <a:t>।</a:t>
                </a:r>
                <a:endParaRPr lang="en-US" sz="2800" dirty="0" smtClean="0"/>
              </a:p>
              <a:p>
                <a:endParaRPr lang="bn-BD" sz="2800" dirty="0"/>
              </a:p>
              <a:p>
                <a:r>
                  <a:rPr lang="bn-BD" sz="2800" dirty="0"/>
                  <a:t>যেমনঃ ইউরিনিয়াম ২৩৫ নিউক্লিয়াসকে নিউট্রন দ্বারা আঘাত করলে ইউরিনিয়ামের ফিশন ঘটে।</a:t>
                </a:r>
              </a:p>
              <a:p>
                <a:endParaRPr lang="bn-BD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bn-BD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235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92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141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sPre>
                            <m:sPre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sPre>
                        </m:e>
                      </m:sPre>
                      <m:r>
                        <a:rPr lang="en-US" sz="2800" b="0" i="0" smtClean="0">
                          <a:latin typeface="Cambria Math"/>
                        </a:rPr>
                        <m:t>বিপুল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a:rPr lang="en-US" sz="2800" b="0" i="0" smtClean="0">
                          <a:latin typeface="Cambria Math"/>
                        </a:rPr>
                        <m:t>শক্তি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পারমানবিক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বোমা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এটম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বোমার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বিস্ফোরণে</a:t>
                </a:r>
                <a:r>
                  <a:rPr lang="en-US" sz="2800" dirty="0" smtClean="0"/>
                  <a:t> এ </a:t>
                </a:r>
                <a:r>
                  <a:rPr lang="en-US" sz="2800" dirty="0" err="1" smtClean="0"/>
                  <a:t>বিক্রিয়া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ঘটে</a:t>
                </a:r>
                <a:r>
                  <a:rPr lang="en-US" sz="2800" dirty="0" smtClean="0"/>
                  <a:t>।</a:t>
                </a:r>
                <a:endParaRPr lang="bn-BD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61142"/>
                <a:ext cx="9144000" cy="4974888"/>
              </a:xfrm>
              <a:prstGeom prst="rect">
                <a:avLst/>
              </a:prstGeom>
              <a:blipFill>
                <a:blip r:embed="rId2"/>
                <a:stretch>
                  <a:fillRect l="-1197" t="-974" r="-1795" b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5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57199"/>
                <a:ext cx="9144000" cy="528176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নিউক্লিয়ার </a:t>
                </a:r>
                <a:r>
                  <a:rPr lang="en-US" sz="2400" dirty="0" err="1" smtClean="0"/>
                  <a:t>ফিউশনঃ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যে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বিক্রিয়ায়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দুইটি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হালকা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নিউক্লিয়াস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একত্রিত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হয়ে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অপেক্ষাকৃত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ভারী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নিউক্লিয়াস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গঠন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অত্যধিক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শক্তি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তৈরি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করে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তাকে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নিউক্লিয়ার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ফিউশন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বলে</a:t>
                </a:r>
                <a:r>
                  <a:rPr lang="en-US" sz="2400" dirty="0" smtClean="0"/>
                  <a:t>।</a:t>
                </a:r>
              </a:p>
              <a:p>
                <a:endParaRPr lang="en-US" sz="2400" dirty="0"/>
              </a:p>
              <a:p>
                <a:r>
                  <a:rPr lang="en-US" sz="2400" dirty="0" err="1" smtClean="0"/>
                  <a:t>যেমনঃ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ট্রিটিয়াম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নিউক্লিয়াসের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সঙ্গে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ডিউটেরিয়াম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নিউক্লিয়াসের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সংঘর্ষ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ঘটলে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ফিউশন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ঘটে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ভারী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হিলিয়াম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নিউক্লিয়াস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গঠিত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হয়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প্রচুর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শক্তি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নির্গত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হয়</a:t>
                </a:r>
                <a:r>
                  <a:rPr lang="en-US" sz="2400" dirty="0" smtClean="0"/>
                  <a:t>।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sPre>
                            <m:sPre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sPre>
                        </m:e>
                      </m:sPre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</m:e>
                      </m:sPre>
                      <m:r>
                        <a:rPr lang="en-US" sz="2400" b="0" i="0" smtClean="0">
                          <a:latin typeface="Cambria Math"/>
                        </a:rPr>
                        <m:t>শক্তি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/>
              </a:p>
              <a:p>
                <a:r>
                  <a:rPr lang="en-US" sz="2400" dirty="0" err="1" smtClean="0"/>
                  <a:t>হাইড্রোজেন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বোমা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তৈরিতে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ফিউশন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বিক্রিয়া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কাজে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লাগে</a:t>
                </a:r>
                <a:r>
                  <a:rPr lang="en-US" sz="2400" dirty="0" smtClean="0"/>
                  <a:t>।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199"/>
                <a:ext cx="9144000" cy="5281767"/>
              </a:xfrm>
              <a:prstGeom prst="rect">
                <a:avLst/>
              </a:prstGeom>
              <a:blipFill>
                <a:blip r:embed="rId2"/>
                <a:stretch>
                  <a:fillRect l="-864" t="-805" r="-113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7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33400"/>
                <a:ext cx="9144000" cy="377898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/>
                  <a:t>নিউক্লিয়ার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চেইন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বিক্রিয়াঃ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যে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বিক্রিয়া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একবার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শুরু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হলে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তাকে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চালিয়ে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রাখতে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অতিরিক্ত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কোন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শক্তির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প্রয়োজন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হয়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না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তাকে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নিউক্লিয়ার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চেইন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বিক্রিয়া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বলে</a:t>
                </a:r>
                <a:r>
                  <a:rPr lang="en-US" sz="3600" dirty="0" smtClean="0"/>
                  <a:t>।</a:t>
                </a:r>
              </a:p>
              <a:p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i="1">
                              <a:latin typeface="Cambria Math"/>
                            </a:rPr>
                            <m:t>235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i="1">
                              <a:latin typeface="Cambria Math"/>
                            </a:rPr>
                            <m:t>92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𝐾𝑟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i="1">
                              <a:latin typeface="Cambria Math"/>
                            </a:rPr>
                            <m:t>141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𝐵𝑎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  <m:sPre>
                            <m:sPre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</m:e>
                          </m:sPre>
                        </m:e>
                      </m:sPre>
                      <m:r>
                        <a:rPr lang="en-US" sz="2800">
                          <a:latin typeface="Cambria Math"/>
                        </a:rPr>
                        <m:t>বিপুল</m:t>
                      </m:r>
                      <m:r>
                        <a:rPr lang="en-US" sz="2800">
                          <a:latin typeface="Cambria Math"/>
                        </a:rPr>
                        <m:t> </m:t>
                      </m:r>
                      <m:r>
                        <a:rPr lang="en-US" sz="2800">
                          <a:latin typeface="Cambria Math"/>
                        </a:rPr>
                        <m:t>শক্তি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3778983"/>
              </a:xfrm>
              <a:prstGeom prst="rect">
                <a:avLst/>
              </a:prstGeom>
              <a:blipFill>
                <a:blip r:embed="rId2"/>
                <a:stretch>
                  <a:fillRect l="-1862" t="-256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0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438400"/>
                <a:ext cx="8839200" cy="246727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/>
                  <a:t>বিক্রিয়া</a:t>
                </a:r>
                <a:r>
                  <a:rPr lang="en-US" sz="4800" dirty="0" smtClean="0"/>
                  <a:t>  </a:t>
                </a:r>
                <a:r>
                  <a:rPr lang="en-US" sz="4800" dirty="0" err="1" smtClean="0"/>
                  <a:t>সম্পন্ন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কর</a:t>
                </a:r>
                <a:endParaRPr lang="en-US" sz="4800" dirty="0" smtClean="0"/>
              </a:p>
              <a:p>
                <a:r>
                  <a:rPr lang="en-US" sz="4800" dirty="0" smtClean="0"/>
                  <a:t>১।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</m:t>
                        </m:r>
                      </m:e>
                    </m:sPre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4800" b="0" i="1" smtClean="0">
                            <a:latin typeface="Cambria Math"/>
                          </a:rPr>
                          <m:t>=</m:t>
                        </m:r>
                      </m:e>
                    </m:sPre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</a:rPr>
                          <m:t>𝐻𝑒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  </m:t>
                        </m:r>
                      </m:e>
                    </m:sPre>
                  </m:oMath>
                </a14:m>
                <a:r>
                  <a:rPr lang="en-US" sz="4800" dirty="0" smtClean="0"/>
                  <a:t>…..</a:t>
                </a:r>
              </a:p>
              <a:p>
                <a:r>
                  <a:rPr lang="en-US" sz="4800" dirty="0" smtClean="0"/>
                  <a:t>2।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4800" b="0" i="1" smtClean="0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</a:rPr>
                          <m:t>𝑁</m:t>
                        </m:r>
                      </m:e>
                    </m:sPre>
                  </m:oMath>
                </a14:m>
                <a:r>
                  <a:rPr lang="en-US" sz="4800" dirty="0" smtClean="0"/>
                  <a:t>+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4800" b="0" i="1" smtClean="0">
                            <a:latin typeface="Cambria Math"/>
                          </a:rPr>
                          <m:t>=</m:t>
                        </m:r>
                      </m:e>
                    </m:sPre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4800" b="0" i="1" smtClean="0">
                            <a:latin typeface="Cambria Math"/>
                          </a:rPr>
                          <m:t>16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sz="4800" dirty="0" smtClean="0"/>
                  <a:t>+ …..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839200" cy="2467278"/>
              </a:xfrm>
              <a:prstGeom prst="rect">
                <a:avLst/>
              </a:prstGeom>
              <a:blipFill>
                <a:blip r:embed="rId2"/>
                <a:stretch>
                  <a:fillRect l="-3026" t="-5868" b="-11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838200"/>
            <a:ext cx="3733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কাজঃ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69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2070"/>
            <a:ext cx="3048000" cy="2450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505200" cy="2204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81000"/>
            <a:ext cx="25492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মুল্যায়নঃ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07473" y="4512025"/>
            <a:ext cx="2819400" cy="37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2788" y="4512025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79848"/>
            <a:ext cx="5638800" cy="3730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334000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209" y="1066800"/>
            <a:ext cx="3189782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89154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হিরোশিমায়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বোমা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ফেলা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এটি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বিক্রিয়ার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হয়েছিল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২।নিউক্লিয়ার </a:t>
            </a:r>
            <a:r>
              <a:rPr lang="en-US" sz="3200" dirty="0" err="1" smtClean="0"/>
              <a:t>ফিউশন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বিক্রিয়ার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৩। </a:t>
            </a:r>
            <a:r>
              <a:rPr lang="en-US" sz="3200" dirty="0" err="1" smtClean="0"/>
              <a:t>নিউক্লিয়ার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চেইন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বিক্রিয়া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93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হাফেজ।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9525"/>
            <a:ext cx="7467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B891477.wav">
            <a:hlinkClick r:id="" action="ppaction://media"/>
          </p:cNvPr>
          <p:cNvPicPr>
            <a:picLocks noChangeAspect="1"/>
          </p:cNvPicPr>
          <p:nvPr>
            <a:wavAudioFile r:embed="rId2" name="9B8981C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686362"/>
      </p:ext>
    </p:extLst>
  </p:cSld>
  <p:clrMapOvr>
    <a:masterClrMapping/>
  </p:clrMapOvr>
  <p:transition spd="slow" advTm="24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343524" y="475547"/>
            <a:ext cx="2509070" cy="91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0" y="1390420"/>
            <a:ext cx="7635557" cy="489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180540" y="3305825"/>
            <a:ext cx="2404568" cy="152548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spc="21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0" spc="21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2400" b="1" kern="0" spc="21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1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6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1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013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5238" y="3529137"/>
            <a:ext cx="2466572" cy="14503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21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spc="21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3200" b="1" spc="21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16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8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4" y="1752600"/>
            <a:ext cx="1451562" cy="1665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2184716" y="4338562"/>
            <a:ext cx="337426" cy="635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5" y="1752775"/>
            <a:ext cx="1185039" cy="14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2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33600" y="228600"/>
            <a:ext cx="4741863" cy="6096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838200"/>
          <a:ext cx="8059739" cy="5394850"/>
        </p:xfrm>
        <a:graphic>
          <a:graphicData uri="http://schemas.openxmlformats.org/drawingml/2006/table">
            <a:tbl>
              <a:tblPr firstRow="1" bandRow="1"/>
              <a:tblGrid>
                <a:gridCol w="33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19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বিন্যাস</a:t>
                      </a: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Class Room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মনযোগ আকষন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শুভেচ্ছা বিনিময় ও পরিচিতি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(D.C)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 ঘোষনা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প্রদর্শনের মাধ্যমে আবহ সৃষ্টি করে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57">
                <a:tc rowSpan="3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 জ্ঞানমুলক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ভিডিও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,আলোচনা ও একক কাজ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 মি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57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 অনুধাবনমুলক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 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চিত্র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জোড়ায়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57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 প্রয়োগমুলক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দলীয়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 ও বহুনির্বাচনী প্রশ্ন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০৭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শিক্ষার্থীর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সমাপ্তি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34" marR="91434"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6401" name="Group 11"/>
          <p:cNvGrpSpPr>
            <a:grpSpLocks/>
          </p:cNvGrpSpPr>
          <p:nvPr/>
        </p:nvGrpSpPr>
        <p:grpSpPr bwMode="auto">
          <a:xfrm>
            <a:off x="3429000" y="6442075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algn="ctr" defTabSz="792419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algn="ctr" defTabSz="792419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algn="ctr" defTabSz="792419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anchor="ctr"/>
            <a:lstStyle/>
            <a:p>
              <a:pPr algn="ctr" defTabSz="792419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95663" y="2819400"/>
            <a:ext cx="2438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>
              <a:defRPr/>
            </a:pP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পরিকল্পনা দেখতে</a:t>
            </a:r>
          </a:p>
          <a:p>
            <a:pPr algn="ctr" defTabSz="792419">
              <a:defRPr/>
            </a:pP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15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04" y="3639848"/>
            <a:ext cx="3860369" cy="2402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" y="0"/>
            <a:ext cx="4806949" cy="3605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812"/>
            <a:ext cx="3581400" cy="358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848"/>
            <a:ext cx="4297215" cy="2402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6400800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চিত্রগুলো</a:t>
            </a:r>
            <a:r>
              <a:rPr lang="en-US" dirty="0" smtClean="0"/>
              <a:t> 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1866"/>
            <a:ext cx="8991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412" y="1524000"/>
            <a:ext cx="9144000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১।নিউক্লিয়ার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বিক্রিয়া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নিউক্লিয়ার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ফিশন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৩।নিউক্লিয়ার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ফিউশন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নিউক্লিয়ার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বিক্রিয়া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048000" y="26670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796469" y="2819400"/>
            <a:ext cx="413331" cy="50095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48239" y="3726873"/>
            <a:ext cx="96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নিউট্রন</a:t>
            </a: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>
            <a:off x="5633025" y="4724400"/>
            <a:ext cx="6534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8-Point Star 13"/>
          <p:cNvSpPr/>
          <p:nvPr/>
        </p:nvSpPr>
        <p:spPr>
          <a:xfrm>
            <a:off x="5644563" y="1032164"/>
            <a:ext cx="641931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4672964" y="2853738"/>
            <a:ext cx="589977" cy="4322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05990" y="3726873"/>
            <a:ext cx="120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ভারী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নিউক্লিয়াস</a:t>
            </a:r>
            <a:endParaRPr lang="en-US" sz="1600" dirty="0"/>
          </a:p>
        </p:txBody>
      </p:sp>
      <p:sp>
        <p:nvSpPr>
          <p:cNvPr id="19" name="Flowchart: Connector 18"/>
          <p:cNvSpPr/>
          <p:nvPr/>
        </p:nvSpPr>
        <p:spPr>
          <a:xfrm>
            <a:off x="5633025" y="2828812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6286494" y="2901137"/>
            <a:ext cx="571506" cy="4322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62800" y="2794108"/>
            <a:ext cx="94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শক্তি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5509783" y="169936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হালকা</a:t>
            </a:r>
            <a:r>
              <a:rPr lang="en-US" dirty="0" smtClean="0"/>
              <a:t> </a:t>
            </a:r>
            <a:r>
              <a:rPr lang="en-US" dirty="0" err="1" smtClean="0"/>
              <a:t>নিউক্লিয়াস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05401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হালকা নিউক্লিয়াস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47629" y="335754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নিউট্রন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09800" y="5943600"/>
            <a:ext cx="35814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নিউক্লিয়ার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ফিশণ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01508" y="223044"/>
            <a:ext cx="270183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উপস্থাপনঃ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0549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666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1632466"/>
            <a:ext cx="625765" cy="72973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63800" y="3779520"/>
            <a:ext cx="614220" cy="670560"/>
          </a:xfrm>
          <a:prstGeom prst="ellipse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>
            <a:off x="4070930" y="2730008"/>
            <a:ext cx="914400" cy="6126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137730" y="2806422"/>
            <a:ext cx="729669" cy="4598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8-Point Star 22"/>
          <p:cNvSpPr/>
          <p:nvPr/>
        </p:nvSpPr>
        <p:spPr>
          <a:xfrm>
            <a:off x="5986894" y="2799495"/>
            <a:ext cx="509153" cy="427251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6553199" y="2668539"/>
            <a:ext cx="685801" cy="67411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43800" y="2806422"/>
            <a:ext cx="7931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শক্তি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962400" y="1600200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হালকা</a:t>
            </a:r>
            <a:r>
              <a:rPr lang="en-US" dirty="0" smtClean="0"/>
              <a:t> </a:t>
            </a:r>
            <a:r>
              <a:rPr lang="en-US" dirty="0" err="1" smtClean="0"/>
              <a:t>নিউক্লিয়াস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11891" y="48006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হালকা</a:t>
            </a:r>
            <a:r>
              <a:rPr lang="en-US" dirty="0" smtClean="0"/>
              <a:t> </a:t>
            </a:r>
            <a:r>
              <a:rPr lang="en-US" dirty="0" err="1" smtClean="0"/>
              <a:t>নিউক্লিয়াস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67547" y="3693055"/>
            <a:ext cx="198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ভারী</a:t>
            </a:r>
            <a:r>
              <a:rPr lang="en-US" dirty="0" smtClean="0"/>
              <a:t> </a:t>
            </a:r>
            <a:r>
              <a:rPr lang="en-US" dirty="0" err="1" smtClean="0"/>
              <a:t>নিউক্লিয়াস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867399" y="343512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নিউট্রন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5638800"/>
            <a:ext cx="302198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নিউক্লিয়ার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ফিউশন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15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32 L 0.18246 0.16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18333 -0.13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9" y="3962400"/>
            <a:ext cx="4516583" cy="266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" y="838200"/>
            <a:ext cx="4526279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8846"/>
            <a:ext cx="3790949" cy="3271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4724400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মিলিয়ে</a:t>
            </a:r>
            <a:r>
              <a:rPr lang="en-US" dirty="0" smtClean="0"/>
              <a:t> </a:t>
            </a:r>
            <a:r>
              <a:rPr lang="en-US" dirty="0" err="1" smtClean="0"/>
              <a:t>নিই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81000"/>
                <a:ext cx="9144000" cy="56832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নিউক্লিয়ার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বিক্রিয়াঃ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উচ্চ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শক্তিসম্পন্ন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কণা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ক্ষুদ্র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নিউক্লিয়াস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দ্রুতগতিতে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অপর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নিউক্লিয়াসকে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আঘাত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করলে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সংশ্লিষ্ট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নিউক্লিয়াসের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ঘটে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নিউক্লিয়ার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বিক্রিয়া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যেমনঃ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আলফা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কণা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নাইট্রোজেন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নিউক্লিয়াসের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যুক্ত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হয়ে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অক্সিজেনের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আইসোটোপ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sup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𝑂</m:t>
                        </m:r>
                      </m:e>
                    </m:sPre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-এ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পরিনত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Shonar Bangla" panose="020B0502040204020203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14</m:t>
                          </m:r>
                        </m:sup>
                        <m:e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= </m:t>
                      </m:r>
                      <m:sPre>
                        <m:sPre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17</m:t>
                          </m:r>
                        </m:sup>
                        <m:e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𝑂</m:t>
                          </m:r>
                        </m:e>
                      </m:sPre>
                      <m: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"/>
                <a:ext cx="9144000" cy="5683222"/>
              </a:xfrm>
              <a:prstGeom prst="rect">
                <a:avLst/>
              </a:prstGeom>
              <a:blipFill>
                <a:blip r:embed="rId2"/>
                <a:stretch>
                  <a:fillRect l="-2061" t="-1709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459</Words>
  <Application>Microsoft Office PowerPoint</Application>
  <PresentationFormat>On-screen Show (4:3)</PresentationFormat>
  <Paragraphs>128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Georgia</vt:lpstr>
      <vt:lpstr>Cambria Math</vt:lpstr>
      <vt:lpstr>Vrinda</vt:lpstr>
      <vt:lpstr>Nikosh</vt:lpstr>
      <vt:lpstr>Franklin Gothic Book</vt:lpstr>
      <vt:lpstr>SutonnyMJ</vt:lpstr>
      <vt:lpstr>Shonar Bangla</vt:lpstr>
      <vt:lpstr>Calibri</vt:lpstr>
      <vt:lpstr>Book Antiqua</vt:lpstr>
      <vt:lpstr>NikoshBAN</vt:lpstr>
      <vt:lpstr>Wingdings 2</vt:lpstr>
      <vt:lpstr>Wingdings</vt:lpstr>
      <vt:lpstr>Office Theme</vt:lpstr>
      <vt:lpstr>1_Office Theme</vt:lpstr>
      <vt:lpstr>Civic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SSMC</dc:creator>
  <cp:lastModifiedBy>user</cp:lastModifiedBy>
  <cp:revision>79</cp:revision>
  <dcterms:created xsi:type="dcterms:W3CDTF">2006-08-16T00:00:00Z</dcterms:created>
  <dcterms:modified xsi:type="dcterms:W3CDTF">2024-11-27T15:00:05Z</dcterms:modified>
</cp:coreProperties>
</file>